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8D607A0-AD40-4514-BED8-F7A8F1AD72F1}">
          <p14:sldIdLst>
            <p14:sldId id="256"/>
            <p14:sldId id="257"/>
            <p14:sldId id="261"/>
            <p14:sldId id="258"/>
            <p14:sldId id="262"/>
            <p14:sldId id="259"/>
            <p14:sldId id="260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1A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37168-67FB-06A9-1495-8F9A43CB0E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3674F5-638B-13A8-DA65-567300AB8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99E72-2E49-ADF9-D35B-A181B0BD0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3E5D2-DD15-A57B-EF4B-E710BFE95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CE815-0627-7A61-6BAE-76D75D949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8514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BED4E-E52A-5CA7-C2AD-65207674A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62A47F-9EDD-E10A-6F3E-A7E57C6D6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3C76D-FDE7-E9A4-B1A1-867E190E4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47434-9D66-159E-96FD-B5FD8B78A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6F0DC-BB92-703F-5528-D391D0406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2056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4604C4-7581-4D90-9CE9-868E35E7EA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3077BB-05EA-1920-BEB8-7EDCA047C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186C0-E927-E00D-87F8-48D583C66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06EB2-60DB-1CB0-E007-E13ABB931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0B44B-9767-56B2-DBFB-94465385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6391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B6A08-3625-F113-DD2A-134FC7CCF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7BCB2-A931-8077-E19C-23B02328C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6C3E-6CC1-8BC8-51D0-7274E8882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31CA4-5119-35CE-7FC9-14EB0BEC4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ED8ED-4FE5-F8DB-442F-A968015C7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055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83075-58D2-3006-B61F-E3CCD1C87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C0013-2A59-47F2-FC23-35F5F3907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1942C-1AAD-89AE-F4FA-FA0845226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C1AE5-F3C0-C608-9510-2775021A1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F9E87-8E2B-58C3-04E1-5F4BFA25F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537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D72D0-7F42-5F97-C3CA-0B6C3C7B7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F170B-5C14-52CE-64D7-8547C9F683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5A156-800E-10B8-0006-821620682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0B43A3-E358-0193-A936-3772F623A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CC8E3-F0E1-104C-01C7-797BA88AC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710E1C-2698-3C8E-E819-F3AAD2FA3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167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9CF08-7637-7D9C-C021-1CA981596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5CCC8-2393-3E69-5D3B-787CF0777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27DF9-80D7-E433-2EC5-9EE8D2C79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C18884-79CA-B314-18B7-C844B10F7E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726E71-9459-9782-6D56-34B0302E6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41D21E-86BA-1BEA-A52F-40CD99E2C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223A22-5A37-560A-CD89-A8A3D40D7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97ECD5-5F71-0A9E-16F4-C915B310B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7875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0FAA3-E3D9-7733-B466-B7C94D8CD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FC5459-2018-F9DF-EE0A-765A8E211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A2861B-041C-DB98-BD57-1EE528B6C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3A4A13-14ED-0E76-EBD0-DF82878C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651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DFE74E-F12A-8782-5F08-D3194EF46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61E908-4B6D-6A53-99D2-51457177C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4E36AA-99CF-0165-7422-64925370D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564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79E23-8327-428A-A679-19D71AA87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E82CC-1604-8219-1ECC-E03D16201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6F7881-51F4-2830-D9BB-7280B8193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28268-4B7D-A2B7-75E7-B19A271A1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C2A7F-664D-256A-C14B-A9371A94F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2FD1-D8B6-4FC5-5F25-260AB2021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335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5B2FE-455F-FAF5-C646-9C05E40A6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C85A7E-B13B-30D1-43F8-135344DE9F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87B944-DE0D-5366-46A2-66199EF611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F9B735-ACDC-393E-F82A-999713878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27A27-DE95-8429-28EA-2C812C4F5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CEDF1E-DF7E-A8E4-BDAA-CF32ABC67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2952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176F3F-6DB2-4D42-6BEA-2B2F9E8C8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EB4F99-5A6C-1A2A-D68E-393C09392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2EB22-6920-2B02-D302-A2B53B7D2F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94E3C-866D-4B9E-8F4F-58CF6C82E712}" type="datetimeFigureOut">
              <a:rPr lang="en-GB" smtClean="0"/>
              <a:t>13/04/2023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FBDBB-9D8A-DE3F-F91F-0215B32A96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C3A19-894E-B952-3E4C-604269F6A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4F7BA-ACF2-4270-9932-15F19D7B5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412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3074B-DE8A-D1D0-694C-DAF0DB552E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Datasets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6C1941-0781-FAD9-913D-6DFE4393DD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Brief description of dataset and steps to extract/</a:t>
            </a:r>
            <a:r>
              <a:rPr lang="en-US" dirty="0" err="1"/>
              <a:t>donwload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1176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8D2AA-02D9-CDF4-5E99-F2070676E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Datasource</a:t>
            </a:r>
            <a:endParaRPr lang="en-GB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8CFE6A-9D3C-F14C-034B-03E77B8775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9198492"/>
              </p:ext>
            </p:extLst>
          </p:nvPr>
        </p:nvGraphicFramePr>
        <p:xfrm>
          <a:off x="838200" y="1825625"/>
          <a:ext cx="10515597" cy="457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389297083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48100463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8569117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Satellite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Bands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Slices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92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Sentinel-2-L2A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10m/pixel:AOT,B02,B03,B04,B08,WVP,visual</a:t>
                      </a:r>
                    </a:p>
                    <a:p>
                      <a:r>
                        <a:rPr lang="en-GB" dirty="0"/>
                        <a:t>20m/pixel:B05,B06,B07,B11,B12,B8A,SCL</a:t>
                      </a:r>
                    </a:p>
                    <a:p>
                      <a:r>
                        <a:rPr lang="en-GB" dirty="0"/>
                        <a:t>60m/pixel: B01,B09</a:t>
                      </a: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Selected based on the lowest cloud cover throughout 2022</a:t>
                      </a:r>
                      <a:endParaRPr lang="en-GB" dirty="0"/>
                    </a:p>
                    <a:p>
                      <a:r>
                        <a:rPr lang="en-GB" dirty="0"/>
                        <a:t>Time Slices:</a:t>
                      </a:r>
                    </a:p>
                    <a:p>
                      <a:r>
                        <a:rPr lang="en-GB" dirty="0"/>
                        <a:t>'2021-02-19/2021-02-20',        '2021-02-09/2021-02-10',        "2021-03-01/2021-03-02",        "2021-03-11/2021-03-12",        "2021-03-21/2021-03-22",        "2021-03-31/2021-04-01",          '2021-08-28/2021-08-29',        '2021-08-18/2021-08-19',        '2021-08-08/2021-08-09',        '2021-12-26/2021-12-27',        '2021-12-16/2021-12-17',        '2021-12-06/2021-12-07'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95416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2265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8D2AA-02D9-CDF4-5E99-F2070676E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Datasource</a:t>
            </a:r>
            <a:endParaRPr lang="en-GB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8CFE6A-9D3C-F14C-034B-03E77B8775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40949"/>
              </p:ext>
            </p:extLst>
          </p:nvPr>
        </p:nvGraphicFramePr>
        <p:xfrm>
          <a:off x="838200" y="1825625"/>
          <a:ext cx="10515597" cy="4851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389297083"/>
                    </a:ext>
                  </a:extLst>
                </a:gridCol>
                <a:gridCol w="3461328">
                  <a:extLst>
                    <a:ext uri="{9D8B030D-6E8A-4147-A177-3AD203B41FA5}">
                      <a16:colId xmlns:a16="http://schemas.microsoft.com/office/drawing/2014/main" val="3481004634"/>
                    </a:ext>
                  </a:extLst>
                </a:gridCol>
                <a:gridCol w="3549070">
                  <a:extLst>
                    <a:ext uri="{9D8B030D-6E8A-4147-A177-3AD203B41FA5}">
                      <a16:colId xmlns:a16="http://schemas.microsoft.com/office/drawing/2014/main" val="18569117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Satellite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Bands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Slices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92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Sentinel-1-RTC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10m/pixels: </a:t>
                      </a:r>
                      <a:r>
                        <a:rPr lang="en-US" dirty="0" err="1"/>
                        <a:t>vv,vh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Selected based on the closest to dates chosen for Sentinel-2</a:t>
                      </a:r>
                    </a:p>
                    <a:p>
                      <a:r>
                        <a:rPr lang="en-US" dirty="0"/>
                        <a:t>Time slices: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Sentinel-1A</a:t>
                      </a:r>
                      <a:endParaRPr lang="en-US" dirty="0"/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'2021-01-15',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'2021-02-19',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'2021-03-04',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'2021-03-28',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'2021-08-18',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'2021-12-05',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'2021-12-29’,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Sentinel-1B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'2021-03-21',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'2021-03-09',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'2021-05-20',</a:t>
                      </a:r>
                    </a:p>
                    <a:p>
                      <a:pPr lvl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'2021-06-01'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95416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9524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2E30C-B9F7-4111-AB71-FC76FDC38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5D28A-0977-7ACC-78A0-56E6BBC4D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Cluster data points by locations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Training &amp; Inference data location investigation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Download data to </a:t>
            </a:r>
            <a:r>
              <a:rPr lang="en-GB" dirty="0" err="1"/>
              <a:t>NetCDF</a:t>
            </a:r>
            <a:r>
              <a:rPr lang="en-GB" dirty="0"/>
              <a:t> file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Download Sentinel-2 data (lowest cloud cover in 2022)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Download Sentinel-1 data (nearest corresponding dates with Sentinel-2 Data)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Extract data (from downloaded </a:t>
            </a:r>
            <a:r>
              <a:rPr lang="en-GB" dirty="0" err="1"/>
              <a:t>NetCDF</a:t>
            </a:r>
            <a:r>
              <a:rPr lang="en-GB" dirty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Get pixel values (data at the location stated in csv file)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Get windows of pixels values (data at the location and the surrounding square area)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Save table/</a:t>
            </a:r>
            <a:r>
              <a:rPr lang="en-GB" dirty="0" err="1"/>
              <a:t>dataframe</a:t>
            </a:r>
            <a:r>
              <a:rPr lang="en-GB" dirty="0"/>
              <a:t> as pickle and excel for ease of further use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2069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A43F-1FFE-8612-547B-28C163556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Cluster data points by locations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D3839-88D4-45A1-DB96-DCDEEDE25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006" y="1746552"/>
            <a:ext cx="722314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Data point were grouped into clusters to allow downloading smaller bounding box areas.</a:t>
            </a:r>
          </a:p>
          <a:p>
            <a:r>
              <a:rPr lang="en-US" sz="2400" dirty="0"/>
              <a:t>To save disk space.</a:t>
            </a:r>
          </a:p>
          <a:p>
            <a:r>
              <a:rPr lang="en-US" sz="2400" dirty="0"/>
              <a:t>To allows faster downloading time.</a:t>
            </a:r>
          </a:p>
          <a:p>
            <a:r>
              <a:rPr lang="en-US" sz="2400" dirty="0"/>
              <a:t>To avoid "One" big download that may cause "One" big failed download if network fail.</a:t>
            </a:r>
            <a:endParaRPr lang="en-GB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641DAD-2900-D298-F9BF-606CB478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20" r="715"/>
          <a:stretch/>
        </p:blipFill>
        <p:spPr>
          <a:xfrm>
            <a:off x="8227556" y="1803375"/>
            <a:ext cx="3709359" cy="353472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5376C9-DF93-FD51-0C9A-B1D20F8C96D3}"/>
              </a:ext>
            </a:extLst>
          </p:cNvPr>
          <p:cNvSpPr txBox="1"/>
          <p:nvPr/>
        </p:nvSpPr>
        <p:spPr>
          <a:xfrm>
            <a:off x="8812377" y="3548420"/>
            <a:ext cx="2297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“Inference data”</a:t>
            </a:r>
            <a:endParaRPr lang="en-GB" sz="24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EA2923-832A-47B0-0A17-571DF756ED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57" r="42956" b="86541"/>
          <a:stretch/>
        </p:blipFill>
        <p:spPr>
          <a:xfrm>
            <a:off x="398383" y="4251571"/>
            <a:ext cx="5138824" cy="1247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68DD3E-CEA3-F76C-2148-48AE342369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45" r="50944" b="16824"/>
          <a:stretch/>
        </p:blipFill>
        <p:spPr>
          <a:xfrm>
            <a:off x="6073544" y="4305538"/>
            <a:ext cx="3620131" cy="238701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D48B95-C0C8-B2BE-A519-41B5984B2D25}"/>
              </a:ext>
            </a:extLst>
          </p:cNvPr>
          <p:cNvSpPr txBox="1"/>
          <p:nvPr/>
        </p:nvSpPr>
        <p:spPr>
          <a:xfrm>
            <a:off x="6975411" y="5268185"/>
            <a:ext cx="2123210" cy="46166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1" dirty="0"/>
              <a:t>“Training data”</a:t>
            </a:r>
            <a:endParaRPr lang="en-GB" sz="24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1549FF-BAC8-082B-2381-8DF2F33459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190" t="9057" b="86541"/>
          <a:stretch/>
        </p:blipFill>
        <p:spPr>
          <a:xfrm>
            <a:off x="1185671" y="5530975"/>
            <a:ext cx="3856472" cy="12474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72AC0A-AF2F-B0A4-415A-BFBFD5825305}"/>
              </a:ext>
            </a:extLst>
          </p:cNvPr>
          <p:cNvSpPr txBox="1"/>
          <p:nvPr/>
        </p:nvSpPr>
        <p:spPr>
          <a:xfrm>
            <a:off x="1608649" y="5206629"/>
            <a:ext cx="2645789" cy="584775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Example of downloaded</a:t>
            </a:r>
          </a:p>
          <a:p>
            <a:pPr algn="ctr"/>
            <a:r>
              <a:rPr lang="en-US" sz="1600" b="1" dirty="0"/>
              <a:t>Training Data on 19 Feb 2022</a:t>
            </a:r>
            <a:endParaRPr lang="en-GB" sz="1600" b="1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57AE3C3-BA46-E88F-7602-6DF2A55FB6F4}"/>
              </a:ext>
            </a:extLst>
          </p:cNvPr>
          <p:cNvSpPr/>
          <p:nvPr/>
        </p:nvSpPr>
        <p:spPr>
          <a:xfrm flipH="1">
            <a:off x="5564280" y="4975580"/>
            <a:ext cx="418706" cy="1110790"/>
          </a:xfrm>
          <a:prstGeom prst="rightArrow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411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8D2AA-02D9-CDF4-5E99-F2070676E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Investigate training &amp; inference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B1FBD-39D2-2AF5-3A36-5CBF78047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011" y="1722483"/>
            <a:ext cx="2681377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Data need to be obtained from two separate scenes to completely cover all the needed data</a:t>
            </a:r>
          </a:p>
          <a:p>
            <a:r>
              <a:rPr lang="en-US" dirty="0"/>
              <a:t>I.e. “Data 2” &amp; “Temp 1” are on the west scenes while the others are on the east.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C9F19C-4CFD-DBA0-793F-39DE44B788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009"/>
          <a:stretch/>
        </p:blipFill>
        <p:spPr>
          <a:xfrm>
            <a:off x="3519577" y="1493597"/>
            <a:ext cx="8300229" cy="46120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337AAF-B051-355F-EC77-B22ED9701D87}"/>
              </a:ext>
            </a:extLst>
          </p:cNvPr>
          <p:cNvSpPr txBox="1"/>
          <p:nvPr/>
        </p:nvSpPr>
        <p:spPr>
          <a:xfrm>
            <a:off x="526472" y="6262027"/>
            <a:ext cx="65608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* This slide is to justify why the code finds items for “west” &amp; “east” </a:t>
            </a:r>
          </a:p>
          <a:p>
            <a:r>
              <a:rPr lang="en-US" sz="1400" i="1" dirty="0"/>
              <a:t>** “Scenes” are called “items” in </a:t>
            </a:r>
            <a:r>
              <a:rPr lang="en-US" sz="1400" i="1" dirty="0" err="1"/>
              <a:t>pystac</a:t>
            </a:r>
            <a:r>
              <a:rPr lang="en-US" sz="1400" i="1" dirty="0"/>
              <a:t> API. Therefore sometimes used interchangeably</a:t>
            </a:r>
            <a:endParaRPr lang="en-GB" sz="1400" i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A158486-6DCE-E7E2-C448-4FECFA1EADBA}"/>
              </a:ext>
            </a:extLst>
          </p:cNvPr>
          <p:cNvSpPr/>
          <p:nvPr/>
        </p:nvSpPr>
        <p:spPr>
          <a:xfrm>
            <a:off x="7237122" y="2927927"/>
            <a:ext cx="865138" cy="79432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2A4DE1-6A3E-1DCD-8DF1-BF752B076FEF}"/>
              </a:ext>
            </a:extLst>
          </p:cNvPr>
          <p:cNvSpPr txBox="1"/>
          <p:nvPr/>
        </p:nvSpPr>
        <p:spPr>
          <a:xfrm>
            <a:off x="4608266" y="2025137"/>
            <a:ext cx="3006529" cy="338554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Sentinel-2 West scenes boundary</a:t>
            </a:r>
            <a:endParaRPr lang="en-GB" sz="16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0D96D6-AFE0-1A02-8B15-784002610D10}"/>
              </a:ext>
            </a:extLst>
          </p:cNvPr>
          <p:cNvSpPr txBox="1"/>
          <p:nvPr/>
        </p:nvSpPr>
        <p:spPr>
          <a:xfrm>
            <a:off x="8255810" y="2025137"/>
            <a:ext cx="2922981" cy="338554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Sentinel-2 East scenes boundary</a:t>
            </a:r>
            <a:endParaRPr lang="en-GB" sz="1600" b="1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2E579C4-E70B-8A67-6B99-53CA081DAC4F}"/>
              </a:ext>
            </a:extLst>
          </p:cNvPr>
          <p:cNvCxnSpPr/>
          <p:nvPr/>
        </p:nvCxnSpPr>
        <p:spPr>
          <a:xfrm flipV="1">
            <a:off x="3020291" y="3509818"/>
            <a:ext cx="4216831" cy="141316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826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2E30C-B9F7-4111-AB71-FC76FDC38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 Download data to </a:t>
            </a:r>
            <a:r>
              <a:rPr lang="en-GB" dirty="0" err="1"/>
              <a:t>NetCDF</a:t>
            </a:r>
            <a:r>
              <a:rPr lang="en-GB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5D28A-0977-7ACC-78A0-56E6BBC4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8276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downloaded data are </a:t>
            </a:r>
            <a:r>
              <a:rPr lang="en-US" dirty="0" err="1"/>
              <a:t>xarray.Dataset</a:t>
            </a:r>
            <a:r>
              <a:rPr lang="en-US" dirty="0"/>
              <a:t> objects</a:t>
            </a:r>
          </a:p>
          <a:p>
            <a:r>
              <a:rPr lang="en-US" dirty="0"/>
              <a:t>Data are downloaded by their respective spatial resolution as follows:</a:t>
            </a:r>
          </a:p>
          <a:p>
            <a:pPr marL="457200" lvl="1" indent="0">
              <a:buNone/>
            </a:pPr>
            <a:r>
              <a:rPr lang="en-US" b="1" dirty="0"/>
              <a:t>Sentinel-2-L2A</a:t>
            </a:r>
          </a:p>
          <a:p>
            <a:pPr lvl="1"/>
            <a:r>
              <a:rPr lang="en-US" dirty="0"/>
              <a:t>10m/pixel: AOT,B02,B03,B04,B08,WVP,visual</a:t>
            </a:r>
          </a:p>
          <a:p>
            <a:pPr lvl="1"/>
            <a:r>
              <a:rPr lang="en-US" dirty="0"/>
              <a:t>20m/pixel: B05,B06,B07,B11,B12,B8A,SCL</a:t>
            </a:r>
          </a:p>
          <a:p>
            <a:pPr lvl="1"/>
            <a:r>
              <a:rPr lang="en-US" dirty="0"/>
              <a:t>60m/pixel: B01,B09</a:t>
            </a:r>
          </a:p>
          <a:p>
            <a:pPr marL="457200" lvl="1" indent="0">
              <a:buNone/>
            </a:pPr>
            <a:r>
              <a:rPr lang="en-US" b="1" dirty="0"/>
              <a:t>Sentinel-1-RTC</a:t>
            </a:r>
          </a:p>
          <a:p>
            <a:pPr lvl="1"/>
            <a:r>
              <a:rPr lang="en-US" dirty="0"/>
              <a:t>10m/pixel: </a:t>
            </a:r>
            <a:r>
              <a:rPr lang="en-US" dirty="0" err="1"/>
              <a:t>vv,vh</a:t>
            </a:r>
            <a:endParaRPr lang="en-US" dirty="0"/>
          </a:p>
          <a:p>
            <a:r>
              <a:rPr lang="en-US" dirty="0"/>
              <a:t>File naming convention</a:t>
            </a:r>
          </a:p>
          <a:p>
            <a:pPr lvl="1"/>
            <a:r>
              <a:rPr lang="en-US" dirty="0"/>
              <a:t>group_&lt;resolution&gt;_&lt;group&gt;.</a:t>
            </a:r>
            <a:r>
              <a:rPr lang="en-US" dirty="0" err="1"/>
              <a:t>nc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B814E8-0FEC-0F97-AAD6-9E5F9CA47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1381" y="1803839"/>
            <a:ext cx="1152584" cy="42578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B5F924-247C-0C91-A9B3-9A3B883FC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6084" y="2352888"/>
            <a:ext cx="1095432" cy="36863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42645E-F75D-E8E6-7BA1-787B79B4947B}"/>
              </a:ext>
            </a:extLst>
          </p:cNvPr>
          <p:cNvSpPr txBox="1"/>
          <p:nvPr/>
        </p:nvSpPr>
        <p:spPr>
          <a:xfrm>
            <a:off x="9294876" y="6057192"/>
            <a:ext cx="11454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Group 0-6*</a:t>
            </a:r>
          </a:p>
          <a:p>
            <a:pPr algn="ctr"/>
            <a:r>
              <a:rPr lang="en-US" sz="1400" dirty="0"/>
              <a:t>Training Data</a:t>
            </a:r>
            <a:endParaRPr lang="en-GB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220C5D-F3EB-B559-5B9D-DA9D43BB85E8}"/>
              </a:ext>
            </a:extLst>
          </p:cNvPr>
          <p:cNvSpPr txBox="1"/>
          <p:nvPr/>
        </p:nvSpPr>
        <p:spPr>
          <a:xfrm>
            <a:off x="10880610" y="6050977"/>
            <a:ext cx="1253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Group 0-5*</a:t>
            </a:r>
          </a:p>
          <a:p>
            <a:pPr algn="ctr"/>
            <a:r>
              <a:rPr lang="en-US" sz="1400" dirty="0"/>
              <a:t>Inference Data</a:t>
            </a:r>
            <a:endParaRPr lang="en-GB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F48BDB-C672-7626-813B-FE6BB2570555}"/>
              </a:ext>
            </a:extLst>
          </p:cNvPr>
          <p:cNvSpPr txBox="1"/>
          <p:nvPr/>
        </p:nvSpPr>
        <p:spPr>
          <a:xfrm>
            <a:off x="8941991" y="6602892"/>
            <a:ext cx="321049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/>
              <a:t>* Grouping is based on the clusters established before</a:t>
            </a:r>
            <a:endParaRPr lang="en-GB" sz="1050" i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39CC12-D6E9-BB2D-FE2A-9B8687CFDA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592" y="4388243"/>
            <a:ext cx="2936697" cy="187362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8980FB3-4DD9-9129-89F8-353BF376C9EA}"/>
              </a:ext>
            </a:extLst>
          </p:cNvPr>
          <p:cNvSpPr txBox="1"/>
          <p:nvPr/>
        </p:nvSpPr>
        <p:spPr>
          <a:xfrm>
            <a:off x="6406869" y="6261864"/>
            <a:ext cx="18857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Example </a:t>
            </a:r>
            <a:r>
              <a:rPr lang="en-US" sz="1400" dirty="0" err="1"/>
              <a:t>xarray.Dataset</a:t>
            </a:r>
            <a:endParaRPr lang="en-US" sz="1400" dirty="0"/>
          </a:p>
          <a:p>
            <a:pPr algn="ctr"/>
            <a:r>
              <a:rPr lang="en-US" sz="1400" dirty="0"/>
              <a:t>for group_10_0.nc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28445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4C411-D5BF-55F7-9ED1-658F80007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Extract data (from downloaded </a:t>
            </a:r>
            <a:r>
              <a:rPr lang="en-GB" dirty="0" err="1"/>
              <a:t>NetCDF</a:t>
            </a:r>
            <a:r>
              <a:rPr lang="en-GB" dirty="0"/>
              <a:t>) and save to pickle and excel*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9B305-2E5F-2EA7-A462-065B51157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016251"/>
            <a:ext cx="10882745" cy="3160712"/>
          </a:xfrm>
        </p:spPr>
        <p:txBody>
          <a:bodyPr/>
          <a:lstStyle/>
          <a:p>
            <a:r>
              <a:rPr lang="en-US" b="1" dirty="0"/>
              <a:t>Pixel Values </a:t>
            </a:r>
            <a:r>
              <a:rPr lang="en-US" sz="1600" dirty="0"/>
              <a:t>(Sentinel-2 16 columns, Sentinel-1 2 columns)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Each column of the </a:t>
            </a:r>
            <a:r>
              <a:rPr lang="en-US" dirty="0" err="1"/>
              <a:t>dataframe</a:t>
            </a:r>
            <a:r>
              <a:rPr lang="en-US" dirty="0"/>
              <a:t> represent 1 pixel at the location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AOT,B02,B03</a:t>
            </a:r>
          </a:p>
          <a:p>
            <a:r>
              <a:rPr lang="en-GB" b="1" dirty="0"/>
              <a:t>Window of Pixels Values </a:t>
            </a:r>
            <a:r>
              <a:rPr lang="en-US" sz="1600" dirty="0"/>
              <a:t>(Sentinel-2 16 columns, Sentinel-1 2 columns)</a:t>
            </a:r>
            <a:r>
              <a:rPr lang="en-US" sz="2800" dirty="0"/>
              <a:t>:</a:t>
            </a:r>
            <a:endParaRPr lang="en-GB" b="1" dirty="0"/>
          </a:p>
          <a:p>
            <a:pPr lvl="1"/>
            <a:r>
              <a:rPr lang="en-GB" dirty="0"/>
              <a:t>Each column of the </a:t>
            </a:r>
            <a:r>
              <a:rPr lang="en-GB" dirty="0" err="1"/>
              <a:t>dataframe</a:t>
            </a:r>
            <a:r>
              <a:rPr lang="en-GB" dirty="0"/>
              <a:t> represent 9x9 pixels at the location as the </a:t>
            </a:r>
            <a:r>
              <a:rPr lang="en-GB" dirty="0" err="1"/>
              <a:t>center</a:t>
            </a:r>
            <a:endParaRPr lang="en-GB" dirty="0"/>
          </a:p>
          <a:p>
            <a:pPr lvl="1"/>
            <a:r>
              <a:rPr lang="en-GB" dirty="0" err="1"/>
              <a:t>Eg.</a:t>
            </a:r>
            <a:r>
              <a:rPr lang="en-GB" dirty="0"/>
              <a:t> B04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E08908-9C69-39BD-29AE-F1AE13EAF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617" y="1548667"/>
            <a:ext cx="2300272" cy="146758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413FF7-88E2-7C4B-066A-6E77BCBB03A5}"/>
              </a:ext>
            </a:extLst>
          </p:cNvPr>
          <p:cNvSpPr txBox="1"/>
          <p:nvPr/>
        </p:nvSpPr>
        <p:spPr>
          <a:xfrm>
            <a:off x="1431413" y="1968204"/>
            <a:ext cx="17806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xarray.Dataset</a:t>
            </a:r>
            <a:endParaRPr lang="en-US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Saved as </a:t>
            </a:r>
            <a:r>
              <a:rPr lang="en-US" b="1" dirty="0" err="1">
                <a:solidFill>
                  <a:schemeClr val="bg1"/>
                </a:solidFill>
              </a:rPr>
              <a:t>NetCDF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98807CB-E1D7-322B-A209-1E0040F0C532}"/>
              </a:ext>
            </a:extLst>
          </p:cNvPr>
          <p:cNvSpPr/>
          <p:nvPr/>
        </p:nvSpPr>
        <p:spPr>
          <a:xfrm>
            <a:off x="3695931" y="1995008"/>
            <a:ext cx="1379681" cy="574899"/>
          </a:xfrm>
          <a:prstGeom prst="rightArrow">
            <a:avLst>
              <a:gd name="adj1" fmla="val 50000"/>
              <a:gd name="adj2" fmla="val 115610"/>
            </a:avLst>
          </a:prstGeom>
          <a:solidFill>
            <a:srgbClr val="221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4CC951-4133-8935-3254-6A869E754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655" y="1548667"/>
            <a:ext cx="5721639" cy="14675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172F8B-4723-4B74-4A8E-53B16208CB0B}"/>
              </a:ext>
            </a:extLst>
          </p:cNvPr>
          <p:cNvSpPr txBox="1"/>
          <p:nvPr/>
        </p:nvSpPr>
        <p:spPr>
          <a:xfrm>
            <a:off x="7175012" y="1968204"/>
            <a:ext cx="19709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Pandas </a:t>
            </a:r>
            <a:r>
              <a:rPr lang="en-US" b="1" dirty="0" err="1">
                <a:solidFill>
                  <a:schemeClr val="bg1"/>
                </a:solidFill>
              </a:rPr>
              <a:t>DataFrame</a:t>
            </a:r>
            <a:endParaRPr lang="en-US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saved as pickle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66DA0F-14B0-59A2-A75B-380B341418AB}"/>
              </a:ext>
            </a:extLst>
          </p:cNvPr>
          <p:cNvSpPr txBox="1"/>
          <p:nvPr/>
        </p:nvSpPr>
        <p:spPr>
          <a:xfrm>
            <a:off x="3857365" y="2078995"/>
            <a:ext cx="849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Extract</a:t>
            </a:r>
            <a:endParaRPr lang="en-GB" b="1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5FF91E-79DC-049E-74BA-8F58A053EC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3" t="15985" r="64627" b="62768"/>
          <a:stretch/>
        </p:blipFill>
        <p:spPr>
          <a:xfrm>
            <a:off x="3712242" y="3821898"/>
            <a:ext cx="3067194" cy="5199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D0D2370-10A3-B639-B510-D5A21F753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7584" y="5147457"/>
            <a:ext cx="3611353" cy="164152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504066-A049-50E5-8696-366D6607AE0B}"/>
              </a:ext>
            </a:extLst>
          </p:cNvPr>
          <p:cNvSpPr txBox="1"/>
          <p:nvPr/>
        </p:nvSpPr>
        <p:spPr>
          <a:xfrm>
            <a:off x="6520874" y="6176963"/>
            <a:ext cx="520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* Sample data outputs are attached as excel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283282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299A9-DF09-9101-467F-11FC10C52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89236-F10B-7C95-823D-930BB0D59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5726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Unfamiliarity with the data source (i.e. satellite data) and data format (i.e. </a:t>
            </a:r>
            <a:r>
              <a:rPr lang="en-US" dirty="0" err="1"/>
              <a:t>xarray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Solution: a lot of reading of the documentation and experimentation. Try to convert to familiar formats such as pandas </a:t>
            </a:r>
            <a:r>
              <a:rPr lang="en-US" dirty="0" err="1"/>
              <a:t>DataFrame</a:t>
            </a:r>
            <a:r>
              <a:rPr lang="en-US" dirty="0"/>
              <a:t> and NumPy array.</a:t>
            </a:r>
          </a:p>
          <a:p>
            <a:pPr lvl="1"/>
            <a:r>
              <a:rPr lang="en-US" dirty="0"/>
              <a:t>Comment: This process took the longest time.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Missing/unusable data because some data are from different scenes and very high cloud cover</a:t>
            </a:r>
          </a:p>
          <a:p>
            <a:pPr lvl="1"/>
            <a:r>
              <a:rPr lang="en-US" dirty="0"/>
              <a:t>Solution: visually check the data</a:t>
            </a:r>
          </a:p>
          <a:p>
            <a:pPr lvl="1"/>
            <a:r>
              <a:rPr lang="en-US" dirty="0"/>
              <a:t>Comment: The scene classification (SCL) band and </a:t>
            </a:r>
            <a:r>
              <a:rPr lang="en-US" dirty="0" err="1"/>
              <a:t>eo:cloud_cover</a:t>
            </a:r>
            <a:r>
              <a:rPr lang="en-US" dirty="0"/>
              <a:t> are helpful but not reliable.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Very slow download speed &amp; very large download size.</a:t>
            </a:r>
          </a:p>
          <a:p>
            <a:pPr lvl="1"/>
            <a:r>
              <a:rPr lang="en-US" dirty="0"/>
              <a:t>Solution: get the data into smaller clusters</a:t>
            </a:r>
          </a:p>
          <a:p>
            <a:pPr lvl="1"/>
            <a:r>
              <a:rPr lang="en-US" dirty="0"/>
              <a:t>Comment: Sometimes the download is fast at a random time of day. It was difficult to know.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4919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748</Words>
  <Application>Microsoft Office PowerPoint</Application>
  <PresentationFormat>Widescreen</PresentationFormat>
  <Paragraphs>101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Datasets</vt:lpstr>
      <vt:lpstr>Datasource</vt:lpstr>
      <vt:lpstr>Datasource</vt:lpstr>
      <vt:lpstr>Methodology</vt:lpstr>
      <vt:lpstr>1. Cluster data points by locations</vt:lpstr>
      <vt:lpstr>2. Investigate training &amp; inference data</vt:lpstr>
      <vt:lpstr>3. Download data to NetCDF file</vt:lpstr>
      <vt:lpstr>4. Extract data (from downloaded NetCDF) and save to pickle and excel*</vt:lpstr>
      <vt:lpstr>Challenges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Datasets</dc:title>
  <dc:creator>Alvin Alexander</dc:creator>
  <cp:lastModifiedBy>Alvin Alexander</cp:lastModifiedBy>
  <cp:revision>18</cp:revision>
  <dcterms:created xsi:type="dcterms:W3CDTF">2023-04-11T03:12:58Z</dcterms:created>
  <dcterms:modified xsi:type="dcterms:W3CDTF">2023-04-13T07:12:01Z</dcterms:modified>
</cp:coreProperties>
</file>

<file path=docProps/thumbnail.jpeg>
</file>